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1"/>
  </p:sldMasterIdLst>
  <p:notesMasterIdLst>
    <p:notesMasterId r:id="rId12"/>
  </p:notesMasterIdLst>
  <p:sldIdLst>
    <p:sldId id="269" r:id="rId2"/>
    <p:sldId id="271" r:id="rId3"/>
    <p:sldId id="273" r:id="rId4"/>
    <p:sldId id="287" r:id="rId5"/>
    <p:sldId id="275" r:id="rId6"/>
    <p:sldId id="277" r:id="rId7"/>
    <p:sldId id="279" r:id="rId8"/>
    <p:sldId id="281" r:id="rId9"/>
    <p:sldId id="267" r:id="rId10"/>
    <p:sldId id="285" r:id="rId11"/>
  </p:sldIdLst>
  <p:sldSz cx="41148000" cy="22860000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ooley, Kylene" initials="CK" lastIdx="7" clrIdx="0">
    <p:extLst>
      <p:ext uri="{19B8F6BF-5375-455C-9EA6-DF929625EA0E}">
        <p15:presenceInfo xmlns:p15="http://schemas.microsoft.com/office/powerpoint/2012/main" userId="S-1-5-21-828376571-1197701538-1844936127-41541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1476E"/>
    <a:srgbClr val="DC72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548" autoAdjust="0"/>
    <p:restoredTop sz="94269" autoAdjust="0"/>
  </p:normalViewPr>
  <p:slideViewPr>
    <p:cSldViewPr snapToGrid="0">
      <p:cViewPr>
        <p:scale>
          <a:sx n="30" d="100"/>
          <a:sy n="30" d="100"/>
        </p:scale>
        <p:origin x="768" y="24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88C24A-8467-4E4E-B25A-CE3C1F5CD962}" type="datetimeFigureOut">
              <a:rPr lang="en-US" smtClean="0"/>
              <a:t>2/10/2021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489200" y="857250"/>
            <a:ext cx="41656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23DEC1-1789-4A86-B57F-E84E86A0CC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0048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489200" y="857250"/>
            <a:ext cx="4165600" cy="2314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US" sz="12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23DEC1-1789-4A86-B57F-E84E86A0CC1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977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489200" y="857250"/>
            <a:ext cx="4165600" cy="2314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z="12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Methods:</a:t>
            </a:r>
          </a:p>
          <a:p>
            <a:pPr marL="685800" lvl="0" indent="-68580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Obtain European Centre for Medium-Range Weather Forecasts reanalysis (ERA5) hourly SST 1979-2020</a:t>
            </a:r>
          </a:p>
          <a:p>
            <a:pPr marL="685800" lvl="0" indent="-68580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Low-pass filtered to exclude 7-day and faster periods with pl66 filter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23DEC1-1789-4A86-B57F-E84E86A0CC1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6406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489200" y="857250"/>
            <a:ext cx="4165600" cy="2314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Climatology derived from ERA-5 SST and processed with 7-day pl66 filter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23DEC1-1789-4A86-B57F-E84E86A0CC1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5417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489200" y="857250"/>
            <a:ext cx="4165600" cy="2314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Mention that SST’ is the SST anomaly</a:t>
            </a:r>
          </a:p>
          <a:p>
            <a:r>
              <a:rPr lang="en-US" dirty="0"/>
              <a:t>Points above top red line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23DEC1-1789-4A86-B57F-E84E86A0CC1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6923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489200" y="857250"/>
            <a:ext cx="4165600" cy="2314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one year we can better see how periods of ocean surface heating precede the warmest events. Especially peak in SST’ in Jan of 2016 which was highlighted in the proposal. </a:t>
            </a:r>
          </a:p>
          <a:p>
            <a:r>
              <a:rPr lang="en-US" dirty="0"/>
              <a:t>Three episodes of stronger warming contributed to highest peak in SST’.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+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dSST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’/dt inform when to calculate surface ocean heat budget terms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3-week low-pass filtered to show total warming that contributes to strong warm anomaly in proposal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23DEC1-1789-4A86-B57F-E84E86A0CC1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2179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0" y="3741210"/>
            <a:ext cx="30861000" cy="7958667"/>
          </a:xfrm>
        </p:spPr>
        <p:txBody>
          <a:bodyPr anchor="b"/>
          <a:lstStyle>
            <a:lvl1pPr algn="ctr">
              <a:defRPr sz="20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143500" y="12006793"/>
            <a:ext cx="30861000" cy="5519207"/>
          </a:xfrm>
        </p:spPr>
        <p:txBody>
          <a:bodyPr/>
          <a:lstStyle>
            <a:lvl1pPr marL="0" indent="0" algn="ctr">
              <a:buNone/>
              <a:defRPr sz="8000"/>
            </a:lvl1pPr>
            <a:lvl2pPr marL="1523985" indent="0" algn="ctr">
              <a:buNone/>
              <a:defRPr sz="6667"/>
            </a:lvl2pPr>
            <a:lvl3pPr marL="3047970" indent="0" algn="ctr">
              <a:buNone/>
              <a:defRPr sz="6000"/>
            </a:lvl3pPr>
            <a:lvl4pPr marL="4571954" indent="0" algn="ctr">
              <a:buNone/>
              <a:defRPr sz="5333"/>
            </a:lvl4pPr>
            <a:lvl5pPr marL="6095939" indent="0" algn="ctr">
              <a:buNone/>
              <a:defRPr sz="5333"/>
            </a:lvl5pPr>
            <a:lvl6pPr marL="7619924" indent="0" algn="ctr">
              <a:buNone/>
              <a:defRPr sz="5333"/>
            </a:lvl6pPr>
            <a:lvl7pPr marL="9143909" indent="0" algn="ctr">
              <a:buNone/>
              <a:defRPr sz="5333"/>
            </a:lvl7pPr>
            <a:lvl8pPr marL="10667893" indent="0" algn="ctr">
              <a:buNone/>
              <a:defRPr sz="5333"/>
            </a:lvl8pPr>
            <a:lvl9pPr marL="12191878" indent="0" algn="ctr">
              <a:buNone/>
              <a:defRPr sz="5333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E0D5F-EF8E-4089-A75E-93EF4FB18C62}" type="datetimeFigureOut">
              <a:rPr lang="en-US" smtClean="0"/>
              <a:t>2/10/2021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3DA9C-23C4-479D-81D8-6C3D9D3DE5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089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E0D5F-EF8E-4089-A75E-93EF4FB18C62}" type="datetimeFigureOut">
              <a:rPr lang="en-US" smtClean="0"/>
              <a:t>2/10/2021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3DA9C-23C4-479D-81D8-6C3D9D3DE5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8495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9446537" y="1217084"/>
            <a:ext cx="8872538" cy="1937279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28925" y="1217084"/>
            <a:ext cx="26103263" cy="19372793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E0D5F-EF8E-4089-A75E-93EF4FB18C62}" type="datetimeFigureOut">
              <a:rPr lang="en-US" smtClean="0"/>
              <a:t>2/10/2021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3DA9C-23C4-479D-81D8-6C3D9D3DE5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0856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E0D5F-EF8E-4089-A75E-93EF4FB18C62}" type="datetimeFigureOut">
              <a:rPr lang="en-US" smtClean="0"/>
              <a:t>2/10/2021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3DA9C-23C4-479D-81D8-6C3D9D3DE5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677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7494" y="5699129"/>
            <a:ext cx="35490150" cy="9509123"/>
          </a:xfrm>
        </p:spPr>
        <p:txBody>
          <a:bodyPr anchor="b"/>
          <a:lstStyle>
            <a:lvl1pPr>
              <a:defRPr sz="20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07494" y="15298212"/>
            <a:ext cx="35490150" cy="5000623"/>
          </a:xfrm>
        </p:spPr>
        <p:txBody>
          <a:bodyPr/>
          <a:lstStyle>
            <a:lvl1pPr marL="0" indent="0">
              <a:buNone/>
              <a:defRPr sz="8000">
                <a:solidFill>
                  <a:schemeClr val="tx1">
                    <a:tint val="75000"/>
                  </a:schemeClr>
                </a:solidFill>
              </a:defRPr>
            </a:lvl1pPr>
            <a:lvl2pPr marL="1523985" indent="0">
              <a:buNone/>
              <a:defRPr sz="6667">
                <a:solidFill>
                  <a:schemeClr val="tx1">
                    <a:tint val="75000"/>
                  </a:schemeClr>
                </a:solidFill>
              </a:defRPr>
            </a:lvl2pPr>
            <a:lvl3pPr marL="3047970" indent="0">
              <a:buNone/>
              <a:defRPr sz="6000">
                <a:solidFill>
                  <a:schemeClr val="tx1">
                    <a:tint val="75000"/>
                  </a:schemeClr>
                </a:solidFill>
              </a:defRPr>
            </a:lvl3pPr>
            <a:lvl4pPr marL="4571954" indent="0">
              <a:buNone/>
              <a:defRPr sz="5333">
                <a:solidFill>
                  <a:schemeClr val="tx1">
                    <a:tint val="75000"/>
                  </a:schemeClr>
                </a:solidFill>
              </a:defRPr>
            </a:lvl4pPr>
            <a:lvl5pPr marL="6095939" indent="0">
              <a:buNone/>
              <a:defRPr sz="5333">
                <a:solidFill>
                  <a:schemeClr val="tx1">
                    <a:tint val="75000"/>
                  </a:schemeClr>
                </a:solidFill>
              </a:defRPr>
            </a:lvl5pPr>
            <a:lvl6pPr marL="7619924" indent="0">
              <a:buNone/>
              <a:defRPr sz="5333">
                <a:solidFill>
                  <a:schemeClr val="tx1">
                    <a:tint val="75000"/>
                  </a:schemeClr>
                </a:solidFill>
              </a:defRPr>
            </a:lvl6pPr>
            <a:lvl7pPr marL="9143909" indent="0">
              <a:buNone/>
              <a:defRPr sz="5333">
                <a:solidFill>
                  <a:schemeClr val="tx1">
                    <a:tint val="75000"/>
                  </a:schemeClr>
                </a:solidFill>
              </a:defRPr>
            </a:lvl7pPr>
            <a:lvl8pPr marL="10667893" indent="0">
              <a:buNone/>
              <a:defRPr sz="5333">
                <a:solidFill>
                  <a:schemeClr val="tx1">
                    <a:tint val="75000"/>
                  </a:schemeClr>
                </a:solidFill>
              </a:defRPr>
            </a:lvl8pPr>
            <a:lvl9pPr marL="12191878" indent="0">
              <a:buNone/>
              <a:defRPr sz="53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E0D5F-EF8E-4089-A75E-93EF4FB18C62}" type="datetimeFigureOut">
              <a:rPr lang="en-US" smtClean="0"/>
              <a:t>2/10/2021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3DA9C-23C4-479D-81D8-6C3D9D3DE5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2668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828925" y="6085417"/>
            <a:ext cx="17487900" cy="145044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0831175" y="6085417"/>
            <a:ext cx="17487900" cy="145044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E0D5F-EF8E-4089-A75E-93EF4FB18C62}" type="datetimeFigureOut">
              <a:rPr lang="en-US" smtClean="0"/>
              <a:t>2/10/2021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3DA9C-23C4-479D-81D8-6C3D9D3DE5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4494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34285" y="1217085"/>
            <a:ext cx="35490150" cy="441854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34286" y="5603877"/>
            <a:ext cx="17407531" cy="2746373"/>
          </a:xfrm>
        </p:spPr>
        <p:txBody>
          <a:bodyPr anchor="b"/>
          <a:lstStyle>
            <a:lvl1pPr marL="0" indent="0">
              <a:buNone/>
              <a:defRPr sz="8000" b="1"/>
            </a:lvl1pPr>
            <a:lvl2pPr marL="1523985" indent="0">
              <a:buNone/>
              <a:defRPr sz="6667" b="1"/>
            </a:lvl2pPr>
            <a:lvl3pPr marL="3047970" indent="0">
              <a:buNone/>
              <a:defRPr sz="6000" b="1"/>
            </a:lvl3pPr>
            <a:lvl4pPr marL="4571954" indent="0">
              <a:buNone/>
              <a:defRPr sz="5333" b="1"/>
            </a:lvl4pPr>
            <a:lvl5pPr marL="6095939" indent="0">
              <a:buNone/>
              <a:defRPr sz="5333" b="1"/>
            </a:lvl5pPr>
            <a:lvl6pPr marL="7619924" indent="0">
              <a:buNone/>
              <a:defRPr sz="5333" b="1"/>
            </a:lvl6pPr>
            <a:lvl7pPr marL="9143909" indent="0">
              <a:buNone/>
              <a:defRPr sz="5333" b="1"/>
            </a:lvl7pPr>
            <a:lvl8pPr marL="10667893" indent="0">
              <a:buNone/>
              <a:defRPr sz="5333" b="1"/>
            </a:lvl8pPr>
            <a:lvl9pPr marL="12191878" indent="0">
              <a:buNone/>
              <a:defRPr sz="5333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834286" y="8350250"/>
            <a:ext cx="17407531" cy="122819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0831175" y="5603877"/>
            <a:ext cx="17493260" cy="2746373"/>
          </a:xfrm>
        </p:spPr>
        <p:txBody>
          <a:bodyPr anchor="b"/>
          <a:lstStyle>
            <a:lvl1pPr marL="0" indent="0">
              <a:buNone/>
              <a:defRPr sz="8000" b="1"/>
            </a:lvl1pPr>
            <a:lvl2pPr marL="1523985" indent="0">
              <a:buNone/>
              <a:defRPr sz="6667" b="1"/>
            </a:lvl2pPr>
            <a:lvl3pPr marL="3047970" indent="0">
              <a:buNone/>
              <a:defRPr sz="6000" b="1"/>
            </a:lvl3pPr>
            <a:lvl4pPr marL="4571954" indent="0">
              <a:buNone/>
              <a:defRPr sz="5333" b="1"/>
            </a:lvl4pPr>
            <a:lvl5pPr marL="6095939" indent="0">
              <a:buNone/>
              <a:defRPr sz="5333" b="1"/>
            </a:lvl5pPr>
            <a:lvl6pPr marL="7619924" indent="0">
              <a:buNone/>
              <a:defRPr sz="5333" b="1"/>
            </a:lvl6pPr>
            <a:lvl7pPr marL="9143909" indent="0">
              <a:buNone/>
              <a:defRPr sz="5333" b="1"/>
            </a:lvl7pPr>
            <a:lvl8pPr marL="10667893" indent="0">
              <a:buNone/>
              <a:defRPr sz="5333" b="1"/>
            </a:lvl8pPr>
            <a:lvl9pPr marL="12191878" indent="0">
              <a:buNone/>
              <a:defRPr sz="5333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0831175" y="8350250"/>
            <a:ext cx="17493260" cy="122819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E0D5F-EF8E-4089-A75E-93EF4FB18C62}" type="datetimeFigureOut">
              <a:rPr lang="en-US" smtClean="0"/>
              <a:t>2/10/2021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3DA9C-23C4-479D-81D8-6C3D9D3DE5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6019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E0D5F-EF8E-4089-A75E-93EF4FB18C62}" type="datetimeFigureOut">
              <a:rPr lang="en-US" smtClean="0"/>
              <a:t>2/10/2021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3DA9C-23C4-479D-81D8-6C3D9D3DE5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6075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E0D5F-EF8E-4089-A75E-93EF4FB18C62}" type="datetimeFigureOut">
              <a:rPr lang="en-US" smtClean="0"/>
              <a:t>2/10/2021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3DA9C-23C4-479D-81D8-6C3D9D3DE5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6100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34286" y="1524000"/>
            <a:ext cx="13271300" cy="5334000"/>
          </a:xfrm>
        </p:spPr>
        <p:txBody>
          <a:bodyPr anchor="b"/>
          <a:lstStyle>
            <a:lvl1pPr>
              <a:defRPr sz="1066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493259" y="3291418"/>
            <a:ext cx="20831175" cy="16245417"/>
          </a:xfrm>
        </p:spPr>
        <p:txBody>
          <a:bodyPr/>
          <a:lstStyle>
            <a:lvl1pPr>
              <a:defRPr sz="10667"/>
            </a:lvl1pPr>
            <a:lvl2pPr>
              <a:defRPr sz="9333"/>
            </a:lvl2pPr>
            <a:lvl3pPr>
              <a:defRPr sz="8000"/>
            </a:lvl3pPr>
            <a:lvl4pPr>
              <a:defRPr sz="6667"/>
            </a:lvl4pPr>
            <a:lvl5pPr>
              <a:defRPr sz="6667"/>
            </a:lvl5pPr>
            <a:lvl6pPr>
              <a:defRPr sz="6667"/>
            </a:lvl6pPr>
            <a:lvl7pPr>
              <a:defRPr sz="6667"/>
            </a:lvl7pPr>
            <a:lvl8pPr>
              <a:defRPr sz="6667"/>
            </a:lvl8pPr>
            <a:lvl9pPr>
              <a:defRPr sz="6667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834286" y="6858000"/>
            <a:ext cx="13271300" cy="12705293"/>
          </a:xfrm>
        </p:spPr>
        <p:txBody>
          <a:bodyPr/>
          <a:lstStyle>
            <a:lvl1pPr marL="0" indent="0">
              <a:buNone/>
              <a:defRPr sz="5333"/>
            </a:lvl1pPr>
            <a:lvl2pPr marL="1523985" indent="0">
              <a:buNone/>
              <a:defRPr sz="4667"/>
            </a:lvl2pPr>
            <a:lvl3pPr marL="3047970" indent="0">
              <a:buNone/>
              <a:defRPr sz="4000"/>
            </a:lvl3pPr>
            <a:lvl4pPr marL="4571954" indent="0">
              <a:buNone/>
              <a:defRPr sz="3333"/>
            </a:lvl4pPr>
            <a:lvl5pPr marL="6095939" indent="0">
              <a:buNone/>
              <a:defRPr sz="3333"/>
            </a:lvl5pPr>
            <a:lvl6pPr marL="7619924" indent="0">
              <a:buNone/>
              <a:defRPr sz="3333"/>
            </a:lvl6pPr>
            <a:lvl7pPr marL="9143909" indent="0">
              <a:buNone/>
              <a:defRPr sz="3333"/>
            </a:lvl7pPr>
            <a:lvl8pPr marL="10667893" indent="0">
              <a:buNone/>
              <a:defRPr sz="3333"/>
            </a:lvl8pPr>
            <a:lvl9pPr marL="12191878" indent="0">
              <a:buNone/>
              <a:defRPr sz="3333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E0D5F-EF8E-4089-A75E-93EF4FB18C62}" type="datetimeFigureOut">
              <a:rPr lang="en-US" smtClean="0"/>
              <a:t>2/10/2021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3DA9C-23C4-479D-81D8-6C3D9D3DE5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5311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34286" y="1524000"/>
            <a:ext cx="13271300" cy="5334000"/>
          </a:xfrm>
        </p:spPr>
        <p:txBody>
          <a:bodyPr anchor="b"/>
          <a:lstStyle>
            <a:lvl1pPr>
              <a:defRPr sz="1066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7493259" y="3291418"/>
            <a:ext cx="20831175" cy="16245417"/>
          </a:xfrm>
        </p:spPr>
        <p:txBody>
          <a:bodyPr anchor="t"/>
          <a:lstStyle>
            <a:lvl1pPr marL="0" indent="0">
              <a:buNone/>
              <a:defRPr sz="10667"/>
            </a:lvl1pPr>
            <a:lvl2pPr marL="1523985" indent="0">
              <a:buNone/>
              <a:defRPr sz="9333"/>
            </a:lvl2pPr>
            <a:lvl3pPr marL="3047970" indent="0">
              <a:buNone/>
              <a:defRPr sz="8000"/>
            </a:lvl3pPr>
            <a:lvl4pPr marL="4571954" indent="0">
              <a:buNone/>
              <a:defRPr sz="6667"/>
            </a:lvl4pPr>
            <a:lvl5pPr marL="6095939" indent="0">
              <a:buNone/>
              <a:defRPr sz="6667"/>
            </a:lvl5pPr>
            <a:lvl6pPr marL="7619924" indent="0">
              <a:buNone/>
              <a:defRPr sz="6667"/>
            </a:lvl6pPr>
            <a:lvl7pPr marL="9143909" indent="0">
              <a:buNone/>
              <a:defRPr sz="6667"/>
            </a:lvl7pPr>
            <a:lvl8pPr marL="10667893" indent="0">
              <a:buNone/>
              <a:defRPr sz="6667"/>
            </a:lvl8pPr>
            <a:lvl9pPr marL="12191878" indent="0">
              <a:buNone/>
              <a:defRPr sz="6667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834286" y="6858000"/>
            <a:ext cx="13271300" cy="12705293"/>
          </a:xfrm>
        </p:spPr>
        <p:txBody>
          <a:bodyPr/>
          <a:lstStyle>
            <a:lvl1pPr marL="0" indent="0">
              <a:buNone/>
              <a:defRPr sz="5333"/>
            </a:lvl1pPr>
            <a:lvl2pPr marL="1523985" indent="0">
              <a:buNone/>
              <a:defRPr sz="4667"/>
            </a:lvl2pPr>
            <a:lvl3pPr marL="3047970" indent="0">
              <a:buNone/>
              <a:defRPr sz="4000"/>
            </a:lvl3pPr>
            <a:lvl4pPr marL="4571954" indent="0">
              <a:buNone/>
              <a:defRPr sz="3333"/>
            </a:lvl4pPr>
            <a:lvl5pPr marL="6095939" indent="0">
              <a:buNone/>
              <a:defRPr sz="3333"/>
            </a:lvl5pPr>
            <a:lvl6pPr marL="7619924" indent="0">
              <a:buNone/>
              <a:defRPr sz="3333"/>
            </a:lvl6pPr>
            <a:lvl7pPr marL="9143909" indent="0">
              <a:buNone/>
              <a:defRPr sz="3333"/>
            </a:lvl7pPr>
            <a:lvl8pPr marL="10667893" indent="0">
              <a:buNone/>
              <a:defRPr sz="3333"/>
            </a:lvl8pPr>
            <a:lvl9pPr marL="12191878" indent="0">
              <a:buNone/>
              <a:defRPr sz="3333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E0D5F-EF8E-4089-A75E-93EF4FB18C62}" type="datetimeFigureOut">
              <a:rPr lang="en-US" smtClean="0"/>
              <a:t>2/10/2021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3DA9C-23C4-479D-81D8-6C3D9D3DE5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0735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DC7290"/>
            </a:gs>
            <a:gs pos="16000">
              <a:schemeClr val="accent1">
                <a:lumMod val="45000"/>
                <a:lumOff val="55000"/>
              </a:schemeClr>
            </a:gs>
            <a:gs pos="86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28925" y="1217085"/>
            <a:ext cx="35490150" cy="44185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28925" y="6085417"/>
            <a:ext cx="35490150" cy="145044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828925" y="21187835"/>
            <a:ext cx="9258300" cy="12170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4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BE0D5F-EF8E-4089-A75E-93EF4FB18C62}" type="datetimeFigureOut">
              <a:rPr lang="en-US" smtClean="0"/>
              <a:t>2/10/2021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630275" y="21187835"/>
            <a:ext cx="13887450" cy="12170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4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9060775" y="21187835"/>
            <a:ext cx="9258300" cy="12170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4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A3DA9C-23C4-479D-81D8-6C3D9D3DE5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3920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l" defTabSz="3047970" rtl="0" eaLnBrk="1" latinLnBrk="0" hangingPunct="1">
        <a:lnSpc>
          <a:spcPct val="90000"/>
        </a:lnSpc>
        <a:spcBef>
          <a:spcPct val="0"/>
        </a:spcBef>
        <a:buNone/>
        <a:defRPr sz="146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761992" indent="-761992" algn="l" defTabSz="3047970" rtl="0" eaLnBrk="1" latinLnBrk="0" hangingPunct="1">
        <a:lnSpc>
          <a:spcPct val="90000"/>
        </a:lnSpc>
        <a:spcBef>
          <a:spcPts val="3333"/>
        </a:spcBef>
        <a:buFont typeface="Arial" panose="020B0604020202020204" pitchFamily="34" charset="0"/>
        <a:buChar char="•"/>
        <a:defRPr sz="9333" kern="1200">
          <a:solidFill>
            <a:schemeClr val="tx1"/>
          </a:solidFill>
          <a:latin typeface="+mn-lt"/>
          <a:ea typeface="+mn-ea"/>
          <a:cs typeface="+mn-cs"/>
        </a:defRPr>
      </a:lvl1pPr>
      <a:lvl2pPr marL="2285977" indent="-761992" algn="l" defTabSz="3047970" rtl="0" eaLnBrk="1" latinLnBrk="0" hangingPunct="1">
        <a:lnSpc>
          <a:spcPct val="90000"/>
        </a:lnSpc>
        <a:spcBef>
          <a:spcPts val="1667"/>
        </a:spcBef>
        <a:buFont typeface="Arial" panose="020B0604020202020204" pitchFamily="34" charset="0"/>
        <a:buChar char="•"/>
        <a:defRPr sz="8000" kern="1200">
          <a:solidFill>
            <a:schemeClr val="tx1"/>
          </a:solidFill>
          <a:latin typeface="+mn-lt"/>
          <a:ea typeface="+mn-ea"/>
          <a:cs typeface="+mn-cs"/>
        </a:defRPr>
      </a:lvl2pPr>
      <a:lvl3pPr marL="3809962" indent="-761992" algn="l" defTabSz="3047970" rtl="0" eaLnBrk="1" latinLnBrk="0" hangingPunct="1">
        <a:lnSpc>
          <a:spcPct val="90000"/>
        </a:lnSpc>
        <a:spcBef>
          <a:spcPts val="1667"/>
        </a:spcBef>
        <a:buFont typeface="Arial" panose="020B0604020202020204" pitchFamily="34" charset="0"/>
        <a:buChar char="•"/>
        <a:defRPr sz="6667" kern="1200">
          <a:solidFill>
            <a:schemeClr val="tx1"/>
          </a:solidFill>
          <a:latin typeface="+mn-lt"/>
          <a:ea typeface="+mn-ea"/>
          <a:cs typeface="+mn-cs"/>
        </a:defRPr>
      </a:lvl3pPr>
      <a:lvl4pPr marL="5333947" indent="-761992" algn="l" defTabSz="3047970" rtl="0" eaLnBrk="1" latinLnBrk="0" hangingPunct="1">
        <a:lnSpc>
          <a:spcPct val="90000"/>
        </a:lnSpc>
        <a:spcBef>
          <a:spcPts val="1667"/>
        </a:spcBef>
        <a:buFont typeface="Arial" panose="020B0604020202020204" pitchFamily="34" charset="0"/>
        <a:buChar char="•"/>
        <a:defRPr sz="6000" kern="1200">
          <a:solidFill>
            <a:schemeClr val="tx1"/>
          </a:solidFill>
          <a:latin typeface="+mn-lt"/>
          <a:ea typeface="+mn-ea"/>
          <a:cs typeface="+mn-cs"/>
        </a:defRPr>
      </a:lvl4pPr>
      <a:lvl5pPr marL="6857931" indent="-761992" algn="l" defTabSz="3047970" rtl="0" eaLnBrk="1" latinLnBrk="0" hangingPunct="1">
        <a:lnSpc>
          <a:spcPct val="90000"/>
        </a:lnSpc>
        <a:spcBef>
          <a:spcPts val="1667"/>
        </a:spcBef>
        <a:buFont typeface="Arial" panose="020B0604020202020204" pitchFamily="34" charset="0"/>
        <a:buChar char="•"/>
        <a:defRPr sz="6000" kern="1200">
          <a:solidFill>
            <a:schemeClr val="tx1"/>
          </a:solidFill>
          <a:latin typeface="+mn-lt"/>
          <a:ea typeface="+mn-ea"/>
          <a:cs typeface="+mn-cs"/>
        </a:defRPr>
      </a:lvl5pPr>
      <a:lvl6pPr marL="8381916" indent="-761992" algn="l" defTabSz="3047970" rtl="0" eaLnBrk="1" latinLnBrk="0" hangingPunct="1">
        <a:lnSpc>
          <a:spcPct val="90000"/>
        </a:lnSpc>
        <a:spcBef>
          <a:spcPts val="1667"/>
        </a:spcBef>
        <a:buFont typeface="Arial" panose="020B0604020202020204" pitchFamily="34" charset="0"/>
        <a:buChar char="•"/>
        <a:defRPr sz="6000" kern="1200">
          <a:solidFill>
            <a:schemeClr val="tx1"/>
          </a:solidFill>
          <a:latin typeface="+mn-lt"/>
          <a:ea typeface="+mn-ea"/>
          <a:cs typeface="+mn-cs"/>
        </a:defRPr>
      </a:lvl6pPr>
      <a:lvl7pPr marL="9905901" indent="-761992" algn="l" defTabSz="3047970" rtl="0" eaLnBrk="1" latinLnBrk="0" hangingPunct="1">
        <a:lnSpc>
          <a:spcPct val="90000"/>
        </a:lnSpc>
        <a:spcBef>
          <a:spcPts val="1667"/>
        </a:spcBef>
        <a:buFont typeface="Arial" panose="020B0604020202020204" pitchFamily="34" charset="0"/>
        <a:buChar char="•"/>
        <a:defRPr sz="6000" kern="1200">
          <a:solidFill>
            <a:schemeClr val="tx1"/>
          </a:solidFill>
          <a:latin typeface="+mn-lt"/>
          <a:ea typeface="+mn-ea"/>
          <a:cs typeface="+mn-cs"/>
        </a:defRPr>
      </a:lvl7pPr>
      <a:lvl8pPr marL="11429886" indent="-761992" algn="l" defTabSz="3047970" rtl="0" eaLnBrk="1" latinLnBrk="0" hangingPunct="1">
        <a:lnSpc>
          <a:spcPct val="90000"/>
        </a:lnSpc>
        <a:spcBef>
          <a:spcPts val="1667"/>
        </a:spcBef>
        <a:buFont typeface="Arial" panose="020B0604020202020204" pitchFamily="34" charset="0"/>
        <a:buChar char="•"/>
        <a:defRPr sz="6000" kern="1200">
          <a:solidFill>
            <a:schemeClr val="tx1"/>
          </a:solidFill>
          <a:latin typeface="+mn-lt"/>
          <a:ea typeface="+mn-ea"/>
          <a:cs typeface="+mn-cs"/>
        </a:defRPr>
      </a:lvl8pPr>
      <a:lvl9pPr marL="12953870" indent="-761992" algn="l" defTabSz="3047970" rtl="0" eaLnBrk="1" latinLnBrk="0" hangingPunct="1">
        <a:lnSpc>
          <a:spcPct val="90000"/>
        </a:lnSpc>
        <a:spcBef>
          <a:spcPts val="1667"/>
        </a:spcBef>
        <a:buFont typeface="Arial" panose="020B0604020202020204" pitchFamily="34" charset="0"/>
        <a:buChar char="•"/>
        <a:defRPr sz="6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047970" rtl="0" eaLnBrk="1" latinLnBrk="0" hangingPunct="1">
        <a:defRPr sz="6000" kern="1200">
          <a:solidFill>
            <a:schemeClr val="tx1"/>
          </a:solidFill>
          <a:latin typeface="+mn-lt"/>
          <a:ea typeface="+mn-ea"/>
          <a:cs typeface="+mn-cs"/>
        </a:defRPr>
      </a:lvl1pPr>
      <a:lvl2pPr marL="1523985" algn="l" defTabSz="3047970" rtl="0" eaLnBrk="1" latinLnBrk="0" hangingPunct="1">
        <a:defRPr sz="6000" kern="1200">
          <a:solidFill>
            <a:schemeClr val="tx1"/>
          </a:solidFill>
          <a:latin typeface="+mn-lt"/>
          <a:ea typeface="+mn-ea"/>
          <a:cs typeface="+mn-cs"/>
        </a:defRPr>
      </a:lvl2pPr>
      <a:lvl3pPr marL="3047970" algn="l" defTabSz="3047970" rtl="0" eaLnBrk="1" latinLnBrk="0" hangingPunct="1">
        <a:defRPr sz="6000" kern="1200">
          <a:solidFill>
            <a:schemeClr val="tx1"/>
          </a:solidFill>
          <a:latin typeface="+mn-lt"/>
          <a:ea typeface="+mn-ea"/>
          <a:cs typeface="+mn-cs"/>
        </a:defRPr>
      </a:lvl3pPr>
      <a:lvl4pPr marL="4571954" algn="l" defTabSz="3047970" rtl="0" eaLnBrk="1" latinLnBrk="0" hangingPunct="1">
        <a:defRPr sz="6000" kern="1200">
          <a:solidFill>
            <a:schemeClr val="tx1"/>
          </a:solidFill>
          <a:latin typeface="+mn-lt"/>
          <a:ea typeface="+mn-ea"/>
          <a:cs typeface="+mn-cs"/>
        </a:defRPr>
      </a:lvl4pPr>
      <a:lvl5pPr marL="6095939" algn="l" defTabSz="3047970" rtl="0" eaLnBrk="1" latinLnBrk="0" hangingPunct="1">
        <a:defRPr sz="6000" kern="1200">
          <a:solidFill>
            <a:schemeClr val="tx1"/>
          </a:solidFill>
          <a:latin typeface="+mn-lt"/>
          <a:ea typeface="+mn-ea"/>
          <a:cs typeface="+mn-cs"/>
        </a:defRPr>
      </a:lvl5pPr>
      <a:lvl6pPr marL="7619924" algn="l" defTabSz="3047970" rtl="0" eaLnBrk="1" latinLnBrk="0" hangingPunct="1">
        <a:defRPr sz="6000" kern="1200">
          <a:solidFill>
            <a:schemeClr val="tx1"/>
          </a:solidFill>
          <a:latin typeface="+mn-lt"/>
          <a:ea typeface="+mn-ea"/>
          <a:cs typeface="+mn-cs"/>
        </a:defRPr>
      </a:lvl6pPr>
      <a:lvl7pPr marL="9143909" algn="l" defTabSz="3047970" rtl="0" eaLnBrk="1" latinLnBrk="0" hangingPunct="1">
        <a:defRPr sz="6000" kern="1200">
          <a:solidFill>
            <a:schemeClr val="tx1"/>
          </a:solidFill>
          <a:latin typeface="+mn-lt"/>
          <a:ea typeface="+mn-ea"/>
          <a:cs typeface="+mn-cs"/>
        </a:defRPr>
      </a:lvl7pPr>
      <a:lvl8pPr marL="10667893" algn="l" defTabSz="3047970" rtl="0" eaLnBrk="1" latinLnBrk="0" hangingPunct="1">
        <a:defRPr sz="6000" kern="1200">
          <a:solidFill>
            <a:schemeClr val="tx1"/>
          </a:solidFill>
          <a:latin typeface="+mn-lt"/>
          <a:ea typeface="+mn-ea"/>
          <a:cs typeface="+mn-cs"/>
        </a:defRPr>
      </a:lvl8pPr>
      <a:lvl9pPr marL="12191878" algn="l" defTabSz="3047970" rtl="0" eaLnBrk="1" latinLnBrk="0" hangingPunct="1">
        <a:defRPr sz="6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g"/><Relationship Id="rId7" Type="http://schemas.openxmlformats.org/officeDocument/2006/relationships/image" Target="../media/image5.png"/><Relationship Id="rId2" Type="http://schemas.openxmlformats.org/officeDocument/2006/relationships/hyperlink" Target="mailto:cooleyky@oregonstate.edu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cooleyky@oregonstate.edu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C14EB84-956D-4572-92AF-372E73C4E63E}"/>
              </a:ext>
            </a:extLst>
          </p:cNvPr>
          <p:cNvSpPr/>
          <p:nvPr/>
        </p:nvSpPr>
        <p:spPr>
          <a:xfrm>
            <a:off x="0" y="0"/>
            <a:ext cx="8572500" cy="2286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386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861476F-BDB9-4314-A2A9-778A07331E78}"/>
              </a:ext>
            </a:extLst>
          </p:cNvPr>
          <p:cNvSpPr/>
          <p:nvPr/>
        </p:nvSpPr>
        <p:spPr>
          <a:xfrm>
            <a:off x="34596168" y="0"/>
            <a:ext cx="6551831" cy="2286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62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79A0C6-DEDF-454A-A5A5-D88F9B887AAA}"/>
              </a:ext>
            </a:extLst>
          </p:cNvPr>
          <p:cNvSpPr txBox="1"/>
          <p:nvPr/>
        </p:nvSpPr>
        <p:spPr>
          <a:xfrm>
            <a:off x="473530" y="637314"/>
            <a:ext cx="733697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Marine heat waves in the Chile-Peru Eastern Boundary Upwelling System:</a:t>
            </a:r>
            <a:endParaRPr lang="en-US" sz="48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9A93E2-7EAE-4BAE-A318-21CE7C755763}"/>
              </a:ext>
            </a:extLst>
          </p:cNvPr>
          <p:cNvSpPr txBox="1"/>
          <p:nvPr/>
        </p:nvSpPr>
        <p:spPr>
          <a:xfrm>
            <a:off x="340180" y="3814918"/>
            <a:ext cx="760367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rates of change in sea-surface temperature anomalies near a major upwelling center</a:t>
            </a:r>
            <a:endParaRPr lang="en-US" sz="4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8E9174-90F1-4BBF-AF64-BD5D354321BA}"/>
              </a:ext>
            </a:extLst>
          </p:cNvPr>
          <p:cNvSpPr txBox="1"/>
          <p:nvPr/>
        </p:nvSpPr>
        <p:spPr>
          <a:xfrm>
            <a:off x="1" y="8995195"/>
            <a:ext cx="8397442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Background: </a:t>
            </a:r>
          </a:p>
          <a:p>
            <a:pPr marL="290308" indent="-290308">
              <a:buFont typeface="Arial" panose="020B0604020202020204" pitchFamily="34" charset="0"/>
              <a:buChar char="•"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Marine heat waves like those in the California Current System (CCS) have also been observed in the Chile-Peru System (CPS)</a:t>
            </a:r>
          </a:p>
          <a:p>
            <a:pPr marL="290308" indent="-290308">
              <a:buFont typeface="Arial" panose="020B0604020202020204" pitchFamily="34" charset="0"/>
              <a:buChar char="•"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Dominant 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forcings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of wind relaxations in the CCS have been found through analysis of the surface ocean heat budget</a:t>
            </a:r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A044E9D-2B43-498C-9D8E-3EDBBF145716}"/>
              </a:ext>
            </a:extLst>
          </p:cNvPr>
          <p:cNvSpPr txBox="1"/>
          <p:nvPr/>
        </p:nvSpPr>
        <p:spPr>
          <a:xfrm>
            <a:off x="0" y="14095322"/>
            <a:ext cx="85725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Methods:</a:t>
            </a:r>
          </a:p>
          <a:p>
            <a:pPr marL="290308" indent="-290308">
              <a:buFont typeface="Arial" panose="020B0604020202020204" pitchFamily="34" charset="0"/>
              <a:buChar char="•"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Obtain European Centre for Medium-Range Weather Forecasts reanalysis (ERA5) hourly SST</a:t>
            </a:r>
          </a:p>
          <a:p>
            <a:pPr marL="290308" indent="-290308">
              <a:buFont typeface="Arial" panose="020B0604020202020204" pitchFamily="34" charset="0"/>
              <a:buChar char="•"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Define periods of intense warming as departures from climatology</a:t>
            </a:r>
          </a:p>
          <a:p>
            <a:pPr marL="290308" indent="-290308">
              <a:buFont typeface="Arial" panose="020B0604020202020204" pitchFamily="34" charset="0"/>
              <a:buChar char="•"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Sort these times based on annual and seasonal occurrence</a:t>
            </a:r>
          </a:p>
          <a:p>
            <a:pPr marL="290308" indent="-290308">
              <a:buFont typeface="Arial" panose="020B0604020202020204" pitchFamily="34" charset="0"/>
              <a:buChar char="•"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Take time derivative of SST’ for rates of anomalous warming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D3666AE-626E-476F-B223-ADFCB810E323}"/>
              </a:ext>
            </a:extLst>
          </p:cNvPr>
          <p:cNvSpPr txBox="1"/>
          <p:nvPr/>
        </p:nvSpPr>
        <p:spPr>
          <a:xfrm>
            <a:off x="-1" y="19950628"/>
            <a:ext cx="857249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Future Work:</a:t>
            </a:r>
          </a:p>
          <a:p>
            <a:pPr marL="290308" indent="-290308">
              <a:buFont typeface="Arial" panose="020B0604020202020204" pitchFamily="34" charset="0"/>
              <a:buChar char="•"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examine terms in the sea surface heat budget for which are dominant during different times</a:t>
            </a:r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ABAE4C0-B8FD-4A41-9DB9-87BA0AACA740}"/>
              </a:ext>
            </a:extLst>
          </p:cNvPr>
          <p:cNvSpPr txBox="1"/>
          <p:nvPr/>
        </p:nvSpPr>
        <p:spPr>
          <a:xfrm>
            <a:off x="12842621" y="4784414"/>
            <a:ext cx="1778977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6000" dirty="0">
                <a:latin typeface="Arial" panose="020B0604020202020204" pitchFamily="34" charset="0"/>
                <a:cs typeface="Arial" panose="020B0604020202020204" pitchFamily="34" charset="0"/>
              </a:rPr>
              <a:t>Of all </a:t>
            </a:r>
            <a:r>
              <a:rPr lang="en-US" sz="6000" b="1" dirty="0">
                <a:latin typeface="Arial" panose="020B0604020202020204" pitchFamily="34" charset="0"/>
                <a:cs typeface="Arial" panose="020B0604020202020204" pitchFamily="34" charset="0"/>
              </a:rPr>
              <a:t>SST anomalies</a:t>
            </a:r>
            <a:r>
              <a:rPr lang="en-US" sz="6000" dirty="0">
                <a:latin typeface="Arial" panose="020B0604020202020204" pitchFamily="34" charset="0"/>
                <a:cs typeface="Arial" panose="020B0604020202020204" pitchFamily="34" charset="0"/>
              </a:rPr>
              <a:t> in the Punta </a:t>
            </a:r>
            <a:r>
              <a:rPr lang="en-US" sz="6000" dirty="0" err="1">
                <a:latin typeface="Arial" panose="020B0604020202020204" pitchFamily="34" charset="0"/>
                <a:cs typeface="Arial" panose="020B0604020202020204" pitchFamily="34" charset="0"/>
              </a:rPr>
              <a:t>Lavapie</a:t>
            </a:r>
            <a:r>
              <a:rPr lang="en-US" sz="6000" dirty="0">
                <a:latin typeface="Arial" panose="020B0604020202020204" pitchFamily="34" charset="0"/>
                <a:cs typeface="Arial" panose="020B0604020202020204" pitchFamily="34" charset="0"/>
              </a:rPr>
              <a:t> Upwelling Center, </a:t>
            </a:r>
            <a:r>
              <a:rPr lang="en-US" sz="6000" b="1" dirty="0">
                <a:latin typeface="Arial" panose="020B0604020202020204" pitchFamily="34" charset="0"/>
                <a:cs typeface="Arial" panose="020B0604020202020204" pitchFamily="34" charset="0"/>
              </a:rPr>
              <a:t>the most extreme are dominated by positive anomalies </a:t>
            </a:r>
            <a:r>
              <a:rPr lang="en-US" sz="6000" dirty="0">
                <a:latin typeface="Arial" panose="020B0604020202020204" pitchFamily="34" charset="0"/>
                <a:cs typeface="Arial" panose="020B0604020202020204" pitchFamily="34" charset="0"/>
              </a:rPr>
              <a:t>which occur most often in December through February.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BB35C44-27E0-4A5F-8385-C670BFADD399}"/>
              </a:ext>
            </a:extLst>
          </p:cNvPr>
          <p:cNvSpPr txBox="1"/>
          <p:nvPr/>
        </p:nvSpPr>
        <p:spPr>
          <a:xfrm>
            <a:off x="36521392" y="260578"/>
            <a:ext cx="2701381" cy="4050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32" dirty="0">
                <a:latin typeface="Arial" panose="020B0604020202020204" pitchFamily="34" charset="0"/>
                <a:cs typeface="Arial" panose="020B0604020202020204" pitchFamily="34" charset="0"/>
              </a:rPr>
              <a:t>~~~~Ammo Bar ~~~~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4EA3EC2-0BFF-4D6F-BE51-A0F70EC122B4}"/>
              </a:ext>
            </a:extLst>
          </p:cNvPr>
          <p:cNvSpPr txBox="1"/>
          <p:nvPr/>
        </p:nvSpPr>
        <p:spPr>
          <a:xfrm>
            <a:off x="34677164" y="16272453"/>
            <a:ext cx="632081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Authors:</a:t>
            </a:r>
          </a:p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Kylene Cooley, Melanie R. </a:t>
            </a:r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Fewings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, Jim </a:t>
            </a:r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Lerczak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Oregon State University, CEOAS</a:t>
            </a:r>
          </a:p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cooleyky@oregonstate.edu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345CC81-BC56-4F02-B5EE-93DC67C49A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530" y="6331160"/>
            <a:ext cx="2307770" cy="230777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8E5CE40-A3AF-449A-AB8B-DF59BF6979DB}"/>
              </a:ext>
            </a:extLst>
          </p:cNvPr>
          <p:cNvSpPr txBox="1"/>
          <p:nvPr/>
        </p:nvSpPr>
        <p:spPr>
          <a:xfrm>
            <a:off x="3372715" y="6408752"/>
            <a:ext cx="349166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Presenter:</a:t>
            </a:r>
          </a:p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Kylene Cooley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46E4DF9-A044-4234-907E-E0F8CC00B721}"/>
              </a:ext>
            </a:extLst>
          </p:cNvPr>
          <p:cNvSpPr txBox="1"/>
          <p:nvPr/>
        </p:nvSpPr>
        <p:spPr>
          <a:xfrm>
            <a:off x="34601789" y="19950628"/>
            <a:ext cx="632080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References and Acknowledgements: Flynn et al. (2017)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38C57FE-ADC0-42E8-A490-6BE74D89B0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2621" y="9302429"/>
            <a:ext cx="17789779" cy="1048773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36007D6-EB8B-4FB0-AEB7-D8DE2F6322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342" y="729340"/>
            <a:ext cx="5701128" cy="206007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64A2C502-2840-40F9-94BE-CECCD4BF46B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62395" y="3032409"/>
            <a:ext cx="3450397" cy="262444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CE77BAC5-309E-40E3-9A28-28F71308417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77165" y="6222595"/>
            <a:ext cx="6457346" cy="1822638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FC796997-3D1D-424E-A321-7DC0A33DBAA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88" b="3600"/>
          <a:stretch/>
        </p:blipFill>
        <p:spPr>
          <a:xfrm>
            <a:off x="34677164" y="8227220"/>
            <a:ext cx="6366753" cy="296148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FE1D05F9-51EC-4524-AE38-0383F7A5CAAE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76" t="3867" r="3828" b="3522"/>
          <a:stretch/>
        </p:blipFill>
        <p:spPr>
          <a:xfrm>
            <a:off x="34677164" y="11554910"/>
            <a:ext cx="6154849" cy="3234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7725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367D348-41F1-4A05-B68D-F369BD9E30CF}"/>
              </a:ext>
            </a:extLst>
          </p:cNvPr>
          <p:cNvSpPr/>
          <p:nvPr/>
        </p:nvSpPr>
        <p:spPr>
          <a:xfrm>
            <a:off x="4137660" y="4018555"/>
            <a:ext cx="32872680" cy="1468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600" b="1" dirty="0">
                <a:solidFill>
                  <a:srgbClr val="000000"/>
                </a:solidFill>
                <a:latin typeface="Arial" panose="020B0604020202020204" pitchFamily="34" charset="0"/>
              </a:rPr>
              <a:t>Future Work:</a:t>
            </a:r>
            <a:endParaRPr lang="en-US" sz="9600" dirty="0"/>
          </a:p>
          <a:p>
            <a:r>
              <a:rPr lang="en-US" sz="7200" dirty="0">
                <a:solidFill>
                  <a:srgbClr val="000000"/>
                </a:solidFill>
                <a:latin typeface="Arial" panose="020B0604020202020204" pitchFamily="34" charset="0"/>
              </a:rPr>
              <a:t>•Sea surface mixed layer heat budget for each period of anomalous warming </a:t>
            </a:r>
            <a:r>
              <a:rPr lang="en-US" sz="7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following Flynn et al. 2017; </a:t>
            </a:r>
            <a:r>
              <a:rPr lang="en-US" sz="72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Fewings</a:t>
            </a:r>
            <a:r>
              <a:rPr lang="en-US" sz="7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Brown 2019</a:t>
            </a:r>
            <a:endParaRPr lang="en-US" sz="7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7200" dirty="0">
                <a:solidFill>
                  <a:srgbClr val="000000"/>
                </a:solidFill>
                <a:latin typeface="Arial" panose="020B0604020202020204" pitchFamily="34" charset="0"/>
              </a:rPr>
              <a:t>•Examine which terms are dominant leading to warmest periods</a:t>
            </a:r>
            <a:endParaRPr lang="en-US" sz="7200" dirty="0"/>
          </a:p>
          <a:p>
            <a:r>
              <a:rPr lang="en-US" sz="7200" dirty="0">
                <a:solidFill>
                  <a:srgbClr val="000000"/>
                </a:solidFill>
                <a:latin typeface="Arial" panose="020B0604020202020204" pitchFamily="34" charset="0"/>
              </a:rPr>
              <a:t>•Utilize satellite ocean vector wind data, ERA5 and satellite-derived air-sea heat fluxes </a:t>
            </a:r>
            <a:r>
              <a:rPr lang="en-US" sz="7200" dirty="0" err="1">
                <a:solidFill>
                  <a:srgbClr val="000000"/>
                </a:solidFill>
                <a:latin typeface="Arial" panose="020B0604020202020204" pitchFamily="34" charset="0"/>
              </a:rPr>
              <a:t>OAFlux</a:t>
            </a:r>
            <a:r>
              <a:rPr lang="en-US" sz="7200" dirty="0">
                <a:solidFill>
                  <a:srgbClr val="000000"/>
                </a:solidFill>
                <a:latin typeface="Arial" panose="020B0604020202020204" pitchFamily="34" charset="0"/>
              </a:rPr>
              <a:t> and </a:t>
            </a:r>
            <a:r>
              <a:rPr lang="en-US" sz="7200" dirty="0" err="1">
                <a:solidFill>
                  <a:srgbClr val="000000"/>
                </a:solidFill>
                <a:latin typeface="Arial" panose="020B0604020202020204" pitchFamily="34" charset="0"/>
              </a:rPr>
              <a:t>SeaFlux</a:t>
            </a:r>
            <a:r>
              <a:rPr lang="en-US" sz="7200" dirty="0">
                <a:solidFill>
                  <a:srgbClr val="000000"/>
                </a:solidFill>
                <a:latin typeface="Arial" panose="020B0604020202020204" pitchFamily="34" charset="0"/>
              </a:rPr>
              <a:t>, and Argo floats</a:t>
            </a:r>
            <a:endParaRPr lang="en-US" sz="7200" dirty="0"/>
          </a:p>
          <a:p>
            <a:br>
              <a:rPr lang="en-US" sz="6600" dirty="0"/>
            </a:br>
            <a:endParaRPr lang="en-US" sz="6600" b="1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r>
              <a:rPr lang="en-US" sz="7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do we hypothesize finding?</a:t>
            </a:r>
          </a:p>
          <a:p>
            <a:pPr marL="483846" indent="-483846">
              <a:buFont typeface="Arial" panose="020B0604020202020204" pitchFamily="34" charset="0"/>
              <a:buChar char="•"/>
            </a:pPr>
            <a:r>
              <a:rPr lang="en-US" sz="7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Different forcing mechanisms in northern and southern SST anomaly regions</a:t>
            </a:r>
          </a:p>
          <a:p>
            <a:pPr marL="483846" indent="-483846">
              <a:buFont typeface="Arial" panose="020B0604020202020204" pitchFamily="34" charset="0"/>
              <a:buChar char="•"/>
            </a:pPr>
            <a:r>
              <a:rPr lang="en-US" sz="7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Warming in northern region mimics CCS southern region forcing mechanisms:</a:t>
            </a:r>
          </a:p>
          <a:p>
            <a:pPr marL="2212015" lvl="7" indent="-857250">
              <a:buFont typeface="Courier New" panose="02070309020205020404" pitchFamily="49" charset="0"/>
              <a:buChar char="o"/>
            </a:pPr>
            <a:r>
              <a:rPr lang="en-US" sz="7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Decreased entrainment and Ekman pumping at mixed layer base</a:t>
            </a:r>
          </a:p>
          <a:p>
            <a:pPr marL="2212015" lvl="7" indent="-857250">
              <a:buFont typeface="Courier New" panose="02070309020205020404" pitchFamily="49" charset="0"/>
              <a:buChar char="o"/>
            </a:pPr>
            <a:r>
              <a:rPr lang="en-US" sz="7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Additional warming driven by advection of SST gradients</a:t>
            </a:r>
            <a:endParaRPr lang="en-US" sz="7200" dirty="0">
              <a:solidFill>
                <a:prstClr val="black"/>
              </a:solidFill>
              <a:highlight>
                <a:srgbClr val="FFFF0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49556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33BB240-CCD9-4DDE-8DF6-6CC825B5F1CD}"/>
              </a:ext>
            </a:extLst>
          </p:cNvPr>
          <p:cNvSpPr/>
          <p:nvPr/>
        </p:nvSpPr>
        <p:spPr>
          <a:xfrm>
            <a:off x="6536268" y="5452812"/>
            <a:ext cx="26103338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96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Marine heat waves in the Chile-Peru Eastern Boundary Upwelling System:</a:t>
            </a:r>
            <a:endParaRPr lang="en-US" sz="9600" b="1" dirty="0">
              <a:solidFill>
                <a:prstClr val="black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8FE8DE9-9F33-401A-8104-12F9F10653F5}"/>
              </a:ext>
            </a:extLst>
          </p:cNvPr>
          <p:cNvSpPr/>
          <p:nvPr/>
        </p:nvSpPr>
        <p:spPr>
          <a:xfrm>
            <a:off x="6536268" y="9461490"/>
            <a:ext cx="26103338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8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Rates of change in sea-surface temperature anomalies near a major upwelling center</a:t>
            </a:r>
            <a:endParaRPr lang="en-US" sz="8000" dirty="0">
              <a:solidFill>
                <a:prstClr val="black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F04055-3494-4532-B849-E5C4AD656A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4839" y="13841130"/>
            <a:ext cx="5702813" cy="570281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80B8AA1-1BC7-4646-A295-F024BBDACAAF}"/>
              </a:ext>
            </a:extLst>
          </p:cNvPr>
          <p:cNvSpPr txBox="1"/>
          <p:nvPr/>
        </p:nvSpPr>
        <p:spPr>
          <a:xfrm>
            <a:off x="11077884" y="13841130"/>
            <a:ext cx="7350089" cy="25925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Presenter:</a:t>
            </a:r>
          </a:p>
          <a:p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Kylene Cooley</a:t>
            </a:r>
          </a:p>
          <a:p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cooleyky@oregonstate.edu</a:t>
            </a:r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</a:p>
          <a:p>
            <a:endParaRPr lang="en-US" sz="3047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DBB72C-A041-46B9-B7DA-51EEAF6D0FAB}"/>
              </a:ext>
            </a:extLst>
          </p:cNvPr>
          <p:cNvSpPr txBox="1"/>
          <p:nvPr/>
        </p:nvSpPr>
        <p:spPr>
          <a:xfrm>
            <a:off x="11077884" y="16066068"/>
            <a:ext cx="1339755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Authors:</a:t>
            </a:r>
          </a:p>
          <a:p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Kylene Cooley, Melanie R. </a:t>
            </a:r>
            <a:r>
              <a:rPr lang="en-US" sz="4400" dirty="0" err="1">
                <a:latin typeface="Arial" panose="020B0604020202020204" pitchFamily="34" charset="0"/>
                <a:cs typeface="Arial" panose="020B0604020202020204" pitchFamily="34" charset="0"/>
              </a:rPr>
              <a:t>Fewings</a:t>
            </a:r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, Jim </a:t>
            </a:r>
            <a:r>
              <a:rPr lang="en-US" sz="4400" dirty="0" err="1">
                <a:latin typeface="Arial" panose="020B0604020202020204" pitchFamily="34" charset="0"/>
                <a:cs typeface="Arial" panose="020B0604020202020204" pitchFamily="34" charset="0"/>
              </a:rPr>
              <a:t>Lerczak</a:t>
            </a:r>
            <a:endParaRPr lang="en-US" sz="4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Oregon State University, CEOAS</a:t>
            </a:r>
          </a:p>
        </p:txBody>
      </p:sp>
    </p:spTree>
    <p:extLst>
      <p:ext uri="{BB962C8B-B14F-4D97-AF65-F5344CB8AC3E}">
        <p14:creationId xmlns:p14="http://schemas.microsoft.com/office/powerpoint/2010/main" val="33133393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93F8266-D9C1-423A-845F-74673A108940}"/>
              </a:ext>
            </a:extLst>
          </p:cNvPr>
          <p:cNvSpPr/>
          <p:nvPr/>
        </p:nvSpPr>
        <p:spPr>
          <a:xfrm>
            <a:off x="2628900" y="9051121"/>
            <a:ext cx="20444460" cy="8402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60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Background: </a:t>
            </a:r>
          </a:p>
          <a:p>
            <a:pPr marL="290308" indent="-290308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relationship between </a:t>
            </a:r>
          </a:p>
          <a:p>
            <a:r>
              <a:rPr lang="en-US" sz="6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warm (cold) SST and weak (strong) wind stress anomalies </a:t>
            </a:r>
          </a:p>
          <a:p>
            <a:r>
              <a:rPr lang="en-US" sz="6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in the California Current System (CCS) during MHWs 	</a:t>
            </a:r>
          </a:p>
          <a:p>
            <a:r>
              <a:rPr lang="en-US" sz="6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has also been observed in the CPS</a:t>
            </a:r>
          </a:p>
          <a:p>
            <a:endParaRPr lang="en-US" sz="60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90308" indent="-290308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Similar dipole structures</a:t>
            </a:r>
          </a:p>
          <a:p>
            <a:r>
              <a:rPr lang="en-US" sz="6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 wind stress and sea surface temperature (SST) </a:t>
            </a:r>
          </a:p>
          <a:p>
            <a:r>
              <a:rPr lang="en-US" sz="6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as </a:t>
            </a:r>
            <a:r>
              <a:rPr lang="en-US" sz="60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Fewings</a:t>
            </a:r>
            <a:r>
              <a:rPr lang="en-US" sz="6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Brown 2019 observed in the CCS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F06D55-3347-422B-B284-017EA19D05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5063" y="8834767"/>
            <a:ext cx="16990796" cy="954198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94D148E-2913-422F-983B-AB22E962E8A4}"/>
              </a:ext>
            </a:extLst>
          </p:cNvPr>
          <p:cNvSpPr txBox="1"/>
          <p:nvPr/>
        </p:nvSpPr>
        <p:spPr>
          <a:xfrm>
            <a:off x="2628900" y="4242534"/>
            <a:ext cx="3443463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b="1" dirty="0">
                <a:latin typeface="Arial" panose="020B0604020202020204" pitchFamily="34" charset="0"/>
                <a:cs typeface="Arial" panose="020B0604020202020204" pitchFamily="34" charset="0"/>
              </a:rPr>
              <a:t>Marine heat waves (MHWs) affected the Chile-Peru System (CPS)</a:t>
            </a:r>
            <a:r>
              <a:rPr lang="en-US" sz="9600" dirty="0">
                <a:latin typeface="Arial" panose="020B0604020202020204" pitchFamily="34" charset="0"/>
                <a:cs typeface="Arial" panose="020B0604020202020204" pitchFamily="34" charset="0"/>
              </a:rPr>
              <a:t> in 2014-2016 and 2019-2020</a:t>
            </a:r>
          </a:p>
        </p:txBody>
      </p:sp>
    </p:spTree>
    <p:extLst>
      <p:ext uri="{BB962C8B-B14F-4D97-AF65-F5344CB8AC3E}">
        <p14:creationId xmlns:p14="http://schemas.microsoft.com/office/powerpoint/2010/main" val="10807788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9F6E352-71F5-4538-AD06-1EDFEF521BD3}"/>
              </a:ext>
            </a:extLst>
          </p:cNvPr>
          <p:cNvSpPr/>
          <p:nvPr/>
        </p:nvSpPr>
        <p:spPr>
          <a:xfrm>
            <a:off x="5752858" y="7912787"/>
            <a:ext cx="15979382" cy="132036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90308" indent="-290308">
              <a:buFont typeface="Arial" panose="020B0604020202020204" pitchFamily="34" charset="0"/>
              <a:buChar char="•"/>
            </a:pPr>
            <a:r>
              <a:rPr lang="en-US" sz="7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Dominant forcing mechanisms during wind relaxations in the CCS have been found through analysis of the surface ocean heat budget</a:t>
            </a:r>
          </a:p>
          <a:p>
            <a:pPr marL="1771650" lvl="2" indent="-857250">
              <a:buFont typeface="Courier New" panose="02070309020205020404" pitchFamily="49" charset="0"/>
              <a:buChar char="o"/>
            </a:pPr>
            <a:r>
              <a:rPr lang="en-US" sz="7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Surface latent heat flux</a:t>
            </a:r>
          </a:p>
          <a:p>
            <a:pPr marL="1771650" lvl="2" indent="-857250">
              <a:buFont typeface="Courier New" panose="02070309020205020404" pitchFamily="49" charset="0"/>
              <a:buChar char="o"/>
            </a:pPr>
            <a:r>
              <a:rPr lang="en-US" sz="7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Decreased entrainment and Ekman pumping at the mixed layer base </a:t>
            </a:r>
          </a:p>
          <a:p>
            <a:pPr lvl="2"/>
            <a:endParaRPr lang="en-US" sz="72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34963" lvl="2" indent="-334963">
              <a:buFont typeface="Arial" panose="020B0604020202020204" pitchFamily="34" charset="0"/>
              <a:buChar char="•"/>
            </a:pPr>
            <a:r>
              <a:rPr lang="en-US" sz="6600" i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 these processes also drive MHW warming in the CPS?</a:t>
            </a:r>
          </a:p>
          <a:p>
            <a:pPr marL="290308" indent="-290308">
              <a:buFont typeface="Arial" panose="020B0604020202020204" pitchFamily="34" charset="0"/>
              <a:buChar char="•"/>
            </a:pPr>
            <a:endParaRPr lang="en-US" sz="72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B8EA6A-40B9-4787-BC13-AE4D0EDCABA9}"/>
              </a:ext>
            </a:extLst>
          </p:cNvPr>
          <p:cNvSpPr txBox="1"/>
          <p:nvPr/>
        </p:nvSpPr>
        <p:spPr>
          <a:xfrm>
            <a:off x="3296154" y="3774924"/>
            <a:ext cx="3545154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b="1" dirty="0">
                <a:latin typeface="Arial" panose="020B0604020202020204" pitchFamily="34" charset="0"/>
                <a:cs typeface="Arial" panose="020B0604020202020204" pitchFamily="34" charset="0"/>
              </a:rPr>
              <a:t>Dominant forcing mechanisms of the surface ocean heat budget </a:t>
            </a:r>
            <a:r>
              <a:rPr lang="en-US" sz="9600" dirty="0">
                <a:latin typeface="Arial" panose="020B0604020202020204" pitchFamily="34" charset="0"/>
                <a:cs typeface="Arial" panose="020B0604020202020204" pitchFamily="34" charset="0"/>
              </a:rPr>
              <a:t>in the CPS during MHWs are not well defined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9FDBB8-CB93-4049-AF1B-44FB1DC0D7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65256" y="7103636"/>
            <a:ext cx="10248900" cy="14446069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6CB5FA4-9408-4513-9713-2663B05E184A}"/>
              </a:ext>
            </a:extLst>
          </p:cNvPr>
          <p:cNvCxnSpPr>
            <a:cxnSpLocks/>
          </p:cNvCxnSpPr>
          <p:nvPr/>
        </p:nvCxnSpPr>
        <p:spPr>
          <a:xfrm>
            <a:off x="17191092" y="12958329"/>
            <a:ext cx="8259708" cy="1556265"/>
          </a:xfrm>
          <a:prstGeom prst="straightConnector1">
            <a:avLst/>
          </a:prstGeom>
          <a:ln w="76200">
            <a:solidFill>
              <a:schemeClr val="accent1"/>
            </a:solidFill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3242461-FF9F-4BFA-ABC7-85332571A68A}"/>
              </a:ext>
            </a:extLst>
          </p:cNvPr>
          <p:cNvCxnSpPr>
            <a:cxnSpLocks/>
          </p:cNvCxnSpPr>
          <p:nvPr/>
        </p:nvCxnSpPr>
        <p:spPr>
          <a:xfrm>
            <a:off x="19172292" y="14241344"/>
            <a:ext cx="8107308" cy="3498016"/>
          </a:xfrm>
          <a:prstGeom prst="straightConnector1">
            <a:avLst/>
          </a:prstGeom>
          <a:ln w="76200">
            <a:solidFill>
              <a:srgbClr val="D1476E"/>
            </a:solidFill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7375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049E134-D73F-4793-8DE7-3D70F54290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2188" y="9131604"/>
            <a:ext cx="33931224" cy="1248345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D086871-BE56-44C7-9BA3-E82842A35A99}"/>
              </a:ext>
            </a:extLst>
          </p:cNvPr>
          <p:cNvSpPr txBox="1"/>
          <p:nvPr/>
        </p:nvSpPr>
        <p:spPr>
          <a:xfrm>
            <a:off x="2926080" y="4970599"/>
            <a:ext cx="2596896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latin typeface="Arial" panose="020B0604020202020204" pitchFamily="34" charset="0"/>
                <a:cs typeface="Arial" panose="020B0604020202020204" pitchFamily="34" charset="0"/>
              </a:rPr>
              <a:t>We use SST near </a:t>
            </a:r>
            <a:r>
              <a:rPr lang="en-US" sz="7200" b="1" dirty="0">
                <a:latin typeface="Arial" panose="020B0604020202020204" pitchFamily="34" charset="0"/>
                <a:cs typeface="Arial" panose="020B0604020202020204" pitchFamily="34" charset="0"/>
              </a:rPr>
              <a:t>Punta </a:t>
            </a:r>
            <a:r>
              <a:rPr lang="en-US" sz="7200" b="1" dirty="0" err="1">
                <a:latin typeface="Arial" panose="020B0604020202020204" pitchFamily="34" charset="0"/>
                <a:cs typeface="Arial" panose="020B0604020202020204" pitchFamily="34" charset="0"/>
              </a:rPr>
              <a:t>Lavapié</a:t>
            </a:r>
            <a:r>
              <a:rPr lang="en-US" sz="7200" b="1" dirty="0">
                <a:latin typeface="Arial" panose="020B0604020202020204" pitchFamily="34" charset="0"/>
                <a:cs typeface="Arial" panose="020B0604020202020204" pitchFamily="34" charset="0"/>
              </a:rPr>
              <a:t> upwelling center</a:t>
            </a:r>
            <a:r>
              <a:rPr lang="en-US" sz="7200" dirty="0">
                <a:latin typeface="Arial" panose="020B0604020202020204" pitchFamily="34" charset="0"/>
                <a:cs typeface="Arial" panose="020B0604020202020204" pitchFamily="34" charset="0"/>
              </a:rPr>
              <a:t> from 5</a:t>
            </a:r>
            <a:r>
              <a:rPr lang="en-US" sz="7200" baseline="30000" dirty="0"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r>
              <a:rPr lang="en-US" sz="7200" dirty="0">
                <a:latin typeface="Arial" panose="020B0604020202020204" pitchFamily="34" charset="0"/>
                <a:cs typeface="Arial" panose="020B0604020202020204" pitchFamily="34" charset="0"/>
              </a:rPr>
              <a:t> generation European Centre for Medium-Range Weather Forecasts reanalysis (</a:t>
            </a:r>
            <a:r>
              <a:rPr lang="en-US" sz="7200" b="1" dirty="0">
                <a:latin typeface="Arial" panose="020B0604020202020204" pitchFamily="34" charset="0"/>
                <a:cs typeface="Arial" panose="020B0604020202020204" pitchFamily="34" charset="0"/>
              </a:rPr>
              <a:t>ERA5</a:t>
            </a:r>
            <a:r>
              <a:rPr lang="en-US" sz="7200" dirty="0"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endParaRPr lang="en-US" sz="7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2B73CF-22B1-46BF-9F80-88007E71DB52}"/>
              </a:ext>
            </a:extLst>
          </p:cNvPr>
          <p:cNvSpPr txBox="1"/>
          <p:nvPr/>
        </p:nvSpPr>
        <p:spPr>
          <a:xfrm>
            <a:off x="2926080" y="3200400"/>
            <a:ext cx="2597538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>
                <a:latin typeface="Arial" panose="020B0604020202020204" pitchFamily="34" charset="0"/>
                <a:cs typeface="Arial" panose="020B0604020202020204" pitchFamily="34" charset="0"/>
              </a:rPr>
              <a:t>Isolating strong warm anomalies in CPS, Part 1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1EAEF06-7438-430E-B814-8F38FD85A60B}"/>
              </a:ext>
            </a:extLst>
          </p:cNvPr>
          <p:cNvGrpSpPr/>
          <p:nvPr/>
        </p:nvGrpSpPr>
        <p:grpSpPr>
          <a:xfrm>
            <a:off x="29291279" y="1242379"/>
            <a:ext cx="11281093" cy="6530021"/>
            <a:chOff x="28619443" y="1242379"/>
            <a:chExt cx="11952930" cy="671273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582F785-A47B-4FA5-B8B4-CF3396A1A0A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619443" y="1242379"/>
              <a:ext cx="11952930" cy="6712732"/>
            </a:xfrm>
            <a:prstGeom prst="rect">
              <a:avLst/>
            </a:prstGeom>
          </p:spPr>
        </p:pic>
        <p:sp>
          <p:nvSpPr>
            <p:cNvPr id="6" name="Star: 5 Points 5">
              <a:extLst>
                <a:ext uri="{FF2B5EF4-FFF2-40B4-BE49-F238E27FC236}">
                  <a16:creationId xmlns:a16="http://schemas.microsoft.com/office/drawing/2014/main" id="{27395D1D-C57D-4D81-8619-52DEF30BF2D0}"/>
                </a:ext>
              </a:extLst>
            </p:cNvPr>
            <p:cNvSpPr/>
            <p:nvPr/>
          </p:nvSpPr>
          <p:spPr>
            <a:xfrm>
              <a:off x="32491679" y="3893790"/>
              <a:ext cx="426721" cy="362025"/>
            </a:xfrm>
            <a:prstGeom prst="star5">
              <a:avLst/>
            </a:prstGeom>
            <a:solidFill>
              <a:schemeClr val="accent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95EC3AF5-3B18-4754-9D99-74E1DBDD7372}"/>
              </a:ext>
            </a:extLst>
          </p:cNvPr>
          <p:cNvSpPr/>
          <p:nvPr/>
        </p:nvSpPr>
        <p:spPr>
          <a:xfrm>
            <a:off x="32125920" y="10180320"/>
            <a:ext cx="1584960" cy="957072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42573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72A190C-FD38-406C-997A-303DAEECF247}"/>
              </a:ext>
            </a:extLst>
          </p:cNvPr>
          <p:cNvSpPr/>
          <p:nvPr/>
        </p:nvSpPr>
        <p:spPr>
          <a:xfrm>
            <a:off x="2606040" y="4870550"/>
            <a:ext cx="370713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7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First, we calculate the </a:t>
            </a:r>
            <a:r>
              <a:rPr lang="en-US" sz="72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climatological annual cycle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9FF623-EC44-45FD-88E8-E3A3888D6D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8605" y="6339642"/>
            <a:ext cx="20627956" cy="1563983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67E43FE-B9CE-4144-9F47-05EB820A29C4}"/>
              </a:ext>
            </a:extLst>
          </p:cNvPr>
          <p:cNvSpPr txBox="1"/>
          <p:nvPr/>
        </p:nvSpPr>
        <p:spPr>
          <a:xfrm>
            <a:off x="2606040" y="3300890"/>
            <a:ext cx="2597538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>
                <a:latin typeface="Arial" panose="020B0604020202020204" pitchFamily="34" charset="0"/>
                <a:cs typeface="Arial" panose="020B0604020202020204" pitchFamily="34" charset="0"/>
              </a:rPr>
              <a:t>Isolating strong warm anomalies in CPS, Part 2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DAB25F4-5A7B-4D22-9236-E1D5E868C1A5}"/>
              </a:ext>
            </a:extLst>
          </p:cNvPr>
          <p:cNvGrpSpPr/>
          <p:nvPr/>
        </p:nvGrpSpPr>
        <p:grpSpPr>
          <a:xfrm>
            <a:off x="30815279" y="729354"/>
            <a:ext cx="9848533" cy="5341525"/>
            <a:chOff x="28619443" y="1242379"/>
            <a:chExt cx="11952930" cy="6712732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01D2AC5-CA49-4000-ABF1-D564DED2ABC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619443" y="1242379"/>
              <a:ext cx="11952930" cy="6712732"/>
            </a:xfrm>
            <a:prstGeom prst="rect">
              <a:avLst/>
            </a:prstGeom>
          </p:spPr>
        </p:pic>
        <p:sp>
          <p:nvSpPr>
            <p:cNvPr id="9" name="Star: 5 Points 8">
              <a:extLst>
                <a:ext uri="{FF2B5EF4-FFF2-40B4-BE49-F238E27FC236}">
                  <a16:creationId xmlns:a16="http://schemas.microsoft.com/office/drawing/2014/main" id="{D81CF863-4DD5-446F-AF18-B10BAD1C3B68}"/>
                </a:ext>
              </a:extLst>
            </p:cNvPr>
            <p:cNvSpPr/>
            <p:nvPr/>
          </p:nvSpPr>
          <p:spPr>
            <a:xfrm>
              <a:off x="32491679" y="3893790"/>
              <a:ext cx="426721" cy="362025"/>
            </a:xfrm>
            <a:prstGeom prst="star5">
              <a:avLst/>
            </a:prstGeom>
            <a:solidFill>
              <a:schemeClr val="accent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756288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F1215E9-5DA5-445A-AED9-5AC0F4107A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849" y="8566663"/>
            <a:ext cx="39320302" cy="1330958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CAEC3FB-8BD1-4A97-9AB2-8B93379754E8}"/>
              </a:ext>
            </a:extLst>
          </p:cNvPr>
          <p:cNvSpPr txBox="1"/>
          <p:nvPr/>
        </p:nvSpPr>
        <p:spPr>
          <a:xfrm>
            <a:off x="1828800" y="5113020"/>
            <a:ext cx="3578352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7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focus on periods of intense warm anomalies </a:t>
            </a:r>
          </a:p>
          <a:p>
            <a:pPr lvl="0"/>
            <a:r>
              <a:rPr lang="en-US" sz="7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where </a:t>
            </a:r>
            <a:r>
              <a:rPr lang="en-US" sz="72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SST’ exceeds two standard deviations</a:t>
            </a:r>
            <a:r>
              <a:rPr lang="en-US" sz="7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from the mean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42A5C0C-CD3E-438E-9363-B289F0FA8B36}"/>
              </a:ext>
            </a:extLst>
          </p:cNvPr>
          <p:cNvSpPr txBox="1"/>
          <p:nvPr/>
        </p:nvSpPr>
        <p:spPr>
          <a:xfrm>
            <a:off x="1828800" y="3543360"/>
            <a:ext cx="2597538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>
                <a:latin typeface="Arial" panose="020B0604020202020204" pitchFamily="34" charset="0"/>
                <a:cs typeface="Arial" panose="020B0604020202020204" pitchFamily="34" charset="0"/>
              </a:rPr>
              <a:t>Isolating strong warm anomalies in CPS, Part 3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B1FAE5E-AC3E-439C-BB4A-3BD3A94EBA32}"/>
              </a:ext>
            </a:extLst>
          </p:cNvPr>
          <p:cNvSpPr/>
          <p:nvPr/>
        </p:nvSpPr>
        <p:spPr>
          <a:xfrm>
            <a:off x="3291840" y="12131040"/>
            <a:ext cx="213360" cy="18288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A90EDC9-CFAC-4B50-9ADB-5ACAF58CDB77}"/>
              </a:ext>
            </a:extLst>
          </p:cNvPr>
          <p:cNvSpPr/>
          <p:nvPr/>
        </p:nvSpPr>
        <p:spPr>
          <a:xfrm>
            <a:off x="3413760" y="12862560"/>
            <a:ext cx="213360" cy="18288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4E3AD5B-27B7-4BFD-9BAD-BB1D30C0E757}"/>
              </a:ext>
            </a:extLst>
          </p:cNvPr>
          <p:cNvSpPr/>
          <p:nvPr/>
        </p:nvSpPr>
        <p:spPr>
          <a:xfrm>
            <a:off x="4023360" y="11247120"/>
            <a:ext cx="213360" cy="18288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D719180-4B60-4241-B281-E46C03901C7B}"/>
              </a:ext>
            </a:extLst>
          </p:cNvPr>
          <p:cNvSpPr/>
          <p:nvPr/>
        </p:nvSpPr>
        <p:spPr>
          <a:xfrm>
            <a:off x="4251960" y="11550608"/>
            <a:ext cx="213360" cy="18288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25320D4-268B-49C8-91E6-C4BBA47FFAC7}"/>
              </a:ext>
            </a:extLst>
          </p:cNvPr>
          <p:cNvSpPr/>
          <p:nvPr/>
        </p:nvSpPr>
        <p:spPr>
          <a:xfrm>
            <a:off x="5181600" y="12222480"/>
            <a:ext cx="213360" cy="18288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EC93BA1-33DB-482B-A9DF-A83493729A17}"/>
              </a:ext>
            </a:extLst>
          </p:cNvPr>
          <p:cNvSpPr/>
          <p:nvPr/>
        </p:nvSpPr>
        <p:spPr>
          <a:xfrm>
            <a:off x="6705600" y="11733488"/>
            <a:ext cx="213360" cy="18288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C5AC539-5DB0-490B-80D1-4EBE6DBA9559}"/>
              </a:ext>
            </a:extLst>
          </p:cNvPr>
          <p:cNvSpPr/>
          <p:nvPr/>
        </p:nvSpPr>
        <p:spPr>
          <a:xfrm>
            <a:off x="6873240" y="12405360"/>
            <a:ext cx="213360" cy="18288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4E455B8-C8FC-4C4E-9A58-8832E0C2B85F}"/>
              </a:ext>
            </a:extLst>
          </p:cNvPr>
          <p:cNvSpPr/>
          <p:nvPr/>
        </p:nvSpPr>
        <p:spPr>
          <a:xfrm>
            <a:off x="7437120" y="11885888"/>
            <a:ext cx="213360" cy="18288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60CC6AA-6309-4A94-ACD2-8DE464091BD2}"/>
              </a:ext>
            </a:extLst>
          </p:cNvPr>
          <p:cNvSpPr/>
          <p:nvPr/>
        </p:nvSpPr>
        <p:spPr>
          <a:xfrm>
            <a:off x="10180320" y="12588240"/>
            <a:ext cx="213360" cy="18288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8361A1C-5175-4FDE-8C3B-719B5BA00AB5}"/>
              </a:ext>
            </a:extLst>
          </p:cNvPr>
          <p:cNvSpPr/>
          <p:nvPr/>
        </p:nvSpPr>
        <p:spPr>
          <a:xfrm>
            <a:off x="12559255" y="11247120"/>
            <a:ext cx="213360" cy="18288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A3BF611-C0A8-4CDD-AC8D-6693597F7AD3}"/>
              </a:ext>
            </a:extLst>
          </p:cNvPr>
          <p:cNvSpPr/>
          <p:nvPr/>
        </p:nvSpPr>
        <p:spPr>
          <a:xfrm>
            <a:off x="14478000" y="11794448"/>
            <a:ext cx="213360" cy="18288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1089270-6A4D-4309-95F4-56CF6CE28292}"/>
              </a:ext>
            </a:extLst>
          </p:cNvPr>
          <p:cNvSpPr/>
          <p:nvPr/>
        </p:nvSpPr>
        <p:spPr>
          <a:xfrm>
            <a:off x="15179040" y="12405360"/>
            <a:ext cx="213360" cy="18288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EBCB481-F731-4787-89EE-A0CB94959035}"/>
              </a:ext>
            </a:extLst>
          </p:cNvPr>
          <p:cNvSpPr/>
          <p:nvPr/>
        </p:nvSpPr>
        <p:spPr>
          <a:xfrm>
            <a:off x="16855440" y="12405360"/>
            <a:ext cx="213360" cy="18288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61D9B752-D838-44D4-89AC-E3F0FA30A9FC}"/>
              </a:ext>
            </a:extLst>
          </p:cNvPr>
          <p:cNvSpPr/>
          <p:nvPr/>
        </p:nvSpPr>
        <p:spPr>
          <a:xfrm>
            <a:off x="16962120" y="12710160"/>
            <a:ext cx="213360" cy="18288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3316D4E-E97F-4129-BF7C-5629DB08C73E}"/>
              </a:ext>
            </a:extLst>
          </p:cNvPr>
          <p:cNvSpPr/>
          <p:nvPr/>
        </p:nvSpPr>
        <p:spPr>
          <a:xfrm>
            <a:off x="16611600" y="12862560"/>
            <a:ext cx="213360" cy="18288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B1EFA21-64C4-4A56-8164-ECD332C82CE7}"/>
              </a:ext>
            </a:extLst>
          </p:cNvPr>
          <p:cNvSpPr/>
          <p:nvPr/>
        </p:nvSpPr>
        <p:spPr>
          <a:xfrm>
            <a:off x="19232880" y="11094720"/>
            <a:ext cx="213360" cy="18288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F48E954-DC19-41A7-9473-03B22ED84143}"/>
              </a:ext>
            </a:extLst>
          </p:cNvPr>
          <p:cNvSpPr/>
          <p:nvPr/>
        </p:nvSpPr>
        <p:spPr>
          <a:xfrm>
            <a:off x="19751315" y="11948160"/>
            <a:ext cx="213360" cy="18288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9EC5C5A9-374A-4B7B-B08B-E151F3929751}"/>
              </a:ext>
            </a:extLst>
          </p:cNvPr>
          <p:cNvSpPr/>
          <p:nvPr/>
        </p:nvSpPr>
        <p:spPr>
          <a:xfrm>
            <a:off x="18562595" y="12283440"/>
            <a:ext cx="213360" cy="18288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E11CA2C-2951-443B-ABB9-2FEF6D48AD26}"/>
              </a:ext>
            </a:extLst>
          </p:cNvPr>
          <p:cNvSpPr/>
          <p:nvPr/>
        </p:nvSpPr>
        <p:spPr>
          <a:xfrm>
            <a:off x="19126200" y="12131040"/>
            <a:ext cx="213360" cy="18288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30CDA67-F762-4768-A545-E154E3169A39}"/>
              </a:ext>
            </a:extLst>
          </p:cNvPr>
          <p:cNvSpPr/>
          <p:nvPr/>
        </p:nvSpPr>
        <p:spPr>
          <a:xfrm>
            <a:off x="23028191" y="12588240"/>
            <a:ext cx="213360" cy="18288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F64987F-84FF-48EA-A6A9-2EAB3B22CC9D}"/>
              </a:ext>
            </a:extLst>
          </p:cNvPr>
          <p:cNvSpPr/>
          <p:nvPr/>
        </p:nvSpPr>
        <p:spPr>
          <a:xfrm>
            <a:off x="25458420" y="12557760"/>
            <a:ext cx="213360" cy="18288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90FDF9B-C66E-4A47-A401-845788BF595B}"/>
              </a:ext>
            </a:extLst>
          </p:cNvPr>
          <p:cNvSpPr/>
          <p:nvPr/>
        </p:nvSpPr>
        <p:spPr>
          <a:xfrm>
            <a:off x="28025835" y="10600667"/>
            <a:ext cx="213360" cy="18288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5F7F6170-9C24-4995-AA98-8780667D446C}"/>
              </a:ext>
            </a:extLst>
          </p:cNvPr>
          <p:cNvSpPr/>
          <p:nvPr/>
        </p:nvSpPr>
        <p:spPr>
          <a:xfrm>
            <a:off x="28753151" y="10709975"/>
            <a:ext cx="213360" cy="18288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750DF41E-10B5-43DC-8844-E53A718890A6}"/>
              </a:ext>
            </a:extLst>
          </p:cNvPr>
          <p:cNvSpPr/>
          <p:nvPr/>
        </p:nvSpPr>
        <p:spPr>
          <a:xfrm>
            <a:off x="31419900" y="11977328"/>
            <a:ext cx="213360" cy="18288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9B4F101-F08F-4177-BD70-0DEC12D1229C}"/>
              </a:ext>
            </a:extLst>
          </p:cNvPr>
          <p:cNvSpPr/>
          <p:nvPr/>
        </p:nvSpPr>
        <p:spPr>
          <a:xfrm>
            <a:off x="32253095" y="10527095"/>
            <a:ext cx="213360" cy="18288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EA5577A-41BA-4951-B64F-2E7A6313BB93}"/>
              </a:ext>
            </a:extLst>
          </p:cNvPr>
          <p:cNvSpPr/>
          <p:nvPr/>
        </p:nvSpPr>
        <p:spPr>
          <a:xfrm>
            <a:off x="33135964" y="11719825"/>
            <a:ext cx="213360" cy="18288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05013E58-B9B2-4085-82BF-160045BB5CB8}"/>
              </a:ext>
            </a:extLst>
          </p:cNvPr>
          <p:cNvSpPr/>
          <p:nvPr/>
        </p:nvSpPr>
        <p:spPr>
          <a:xfrm>
            <a:off x="34785562" y="10344215"/>
            <a:ext cx="213360" cy="18288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E301682E-8B4A-48C8-99B6-602CDAF0BF92}"/>
              </a:ext>
            </a:extLst>
          </p:cNvPr>
          <p:cNvSpPr/>
          <p:nvPr/>
        </p:nvSpPr>
        <p:spPr>
          <a:xfrm>
            <a:off x="37171937" y="11928981"/>
            <a:ext cx="213360" cy="18288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8BBE956B-6FE1-4726-AC0E-BFE2D87390EB}"/>
              </a:ext>
            </a:extLst>
          </p:cNvPr>
          <p:cNvSpPr/>
          <p:nvPr/>
        </p:nvSpPr>
        <p:spPr>
          <a:xfrm>
            <a:off x="34061400" y="12405360"/>
            <a:ext cx="213360" cy="18288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7ECA529D-6600-4D4E-BC85-6DDDF6E28A29}"/>
              </a:ext>
            </a:extLst>
          </p:cNvPr>
          <p:cNvSpPr/>
          <p:nvPr/>
        </p:nvSpPr>
        <p:spPr>
          <a:xfrm>
            <a:off x="34572202" y="12496800"/>
            <a:ext cx="213360" cy="18288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34405AC2-545E-4CEC-AB6B-6D4F3A782780}"/>
              </a:ext>
            </a:extLst>
          </p:cNvPr>
          <p:cNvSpPr/>
          <p:nvPr/>
        </p:nvSpPr>
        <p:spPr>
          <a:xfrm>
            <a:off x="32094114" y="12324430"/>
            <a:ext cx="213360" cy="18288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6474D7B7-6D38-438F-82FB-DD5F46FD6CA9}"/>
              </a:ext>
            </a:extLst>
          </p:cNvPr>
          <p:cNvSpPr/>
          <p:nvPr/>
        </p:nvSpPr>
        <p:spPr>
          <a:xfrm>
            <a:off x="18912840" y="12313920"/>
            <a:ext cx="213360" cy="18288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9B9AB95C-C20C-48A8-B74F-763952FE2BE2}"/>
              </a:ext>
            </a:extLst>
          </p:cNvPr>
          <p:cNvSpPr/>
          <p:nvPr/>
        </p:nvSpPr>
        <p:spPr>
          <a:xfrm>
            <a:off x="5880063" y="12857305"/>
            <a:ext cx="213360" cy="18288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7864BCC8-8F9E-4931-913D-ACEB55F47FBA}"/>
              </a:ext>
            </a:extLst>
          </p:cNvPr>
          <p:cNvSpPr/>
          <p:nvPr/>
        </p:nvSpPr>
        <p:spPr>
          <a:xfrm>
            <a:off x="4129514" y="12473677"/>
            <a:ext cx="213360" cy="18288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8FD9C7A5-3D17-467D-9135-BA4EE84EFD7A}"/>
              </a:ext>
            </a:extLst>
          </p:cNvPr>
          <p:cNvGrpSpPr/>
          <p:nvPr/>
        </p:nvGrpSpPr>
        <p:grpSpPr>
          <a:xfrm>
            <a:off x="32797742" y="705656"/>
            <a:ext cx="7436409" cy="3870641"/>
            <a:chOff x="28619443" y="1242379"/>
            <a:chExt cx="11952930" cy="6712732"/>
          </a:xfrm>
        </p:grpSpPr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709F60C1-6E56-4A71-A21D-77F3F2D303B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619443" y="1242379"/>
              <a:ext cx="11952930" cy="6712732"/>
            </a:xfrm>
            <a:prstGeom prst="rect">
              <a:avLst/>
            </a:prstGeom>
          </p:spPr>
        </p:pic>
        <p:sp>
          <p:nvSpPr>
            <p:cNvPr id="45" name="Star: 5 Points 44">
              <a:extLst>
                <a:ext uri="{FF2B5EF4-FFF2-40B4-BE49-F238E27FC236}">
                  <a16:creationId xmlns:a16="http://schemas.microsoft.com/office/drawing/2014/main" id="{695ABFDC-2558-494C-A02E-870F02F8DC05}"/>
                </a:ext>
              </a:extLst>
            </p:cNvPr>
            <p:cNvSpPr/>
            <p:nvPr/>
          </p:nvSpPr>
          <p:spPr>
            <a:xfrm>
              <a:off x="32491679" y="3893790"/>
              <a:ext cx="426721" cy="362025"/>
            </a:xfrm>
            <a:prstGeom prst="star5">
              <a:avLst/>
            </a:prstGeom>
            <a:solidFill>
              <a:schemeClr val="accent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Rectangle 45">
            <a:extLst>
              <a:ext uri="{FF2B5EF4-FFF2-40B4-BE49-F238E27FC236}">
                <a16:creationId xmlns:a16="http://schemas.microsoft.com/office/drawing/2014/main" id="{B7B5D5A5-C527-4772-A667-2BEDB46ABE64}"/>
              </a:ext>
            </a:extLst>
          </p:cNvPr>
          <p:cNvSpPr/>
          <p:nvPr/>
        </p:nvSpPr>
        <p:spPr>
          <a:xfrm>
            <a:off x="34051965" y="9540240"/>
            <a:ext cx="2157499" cy="10313735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5512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33ACAC3-FB23-42E7-9FDF-01D87343DC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9087" y="7504448"/>
            <a:ext cx="26969825" cy="1445294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0A8BF72-B020-4F3F-BDDB-77C377BD3DAB}"/>
              </a:ext>
            </a:extLst>
          </p:cNvPr>
          <p:cNvSpPr/>
          <p:nvPr/>
        </p:nvSpPr>
        <p:spPr>
          <a:xfrm>
            <a:off x="1657350" y="5301343"/>
            <a:ext cx="3783329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7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Strong warm (and cold) anomalies occur most often in </a:t>
            </a:r>
            <a:r>
              <a:rPr lang="en-US" sz="72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December through March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BCD57F1-C1B2-41FA-8562-921F217DDC7F}"/>
              </a:ext>
            </a:extLst>
          </p:cNvPr>
          <p:cNvSpPr/>
          <p:nvPr/>
        </p:nvSpPr>
        <p:spPr>
          <a:xfrm>
            <a:off x="1657350" y="3455075"/>
            <a:ext cx="2793002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96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Isolating strong warm anomalies in CPS, Part 4</a:t>
            </a:r>
          </a:p>
        </p:txBody>
      </p:sp>
    </p:spTree>
    <p:extLst>
      <p:ext uri="{BB962C8B-B14F-4D97-AF65-F5344CB8AC3E}">
        <p14:creationId xmlns:p14="http://schemas.microsoft.com/office/powerpoint/2010/main" val="20798989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12550FC-C208-4F0F-AD10-09E1C856FF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6479" y="8791564"/>
            <a:ext cx="31584565" cy="1297883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B1B1EBC-7198-4317-AE48-A81C7474F89C}"/>
              </a:ext>
            </a:extLst>
          </p:cNvPr>
          <p:cNvSpPr txBox="1"/>
          <p:nvPr/>
        </p:nvSpPr>
        <p:spPr>
          <a:xfrm>
            <a:off x="2194560" y="4617355"/>
            <a:ext cx="286512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Estimate time derivative</a:t>
            </a:r>
            <a:r>
              <a:rPr lang="en-US" sz="7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the temperature anomaly, SST’,</a:t>
            </a:r>
          </a:p>
          <a:p>
            <a:r>
              <a:rPr lang="en-US" sz="7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determine time periods of warming leading to peaks in SST’</a:t>
            </a:r>
            <a:endParaRPr lang="en-US" sz="7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68E0DDE-9328-4548-AD68-12619BFA9B12}"/>
              </a:ext>
            </a:extLst>
          </p:cNvPr>
          <p:cNvSpPr/>
          <p:nvPr/>
        </p:nvSpPr>
        <p:spPr>
          <a:xfrm>
            <a:off x="1950719" y="3047695"/>
            <a:ext cx="2587534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96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Calculating rates of anomalous warming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25F8ED5-75D1-4E3F-B821-9E4C94D4C0EA}"/>
              </a:ext>
            </a:extLst>
          </p:cNvPr>
          <p:cNvGrpSpPr/>
          <p:nvPr/>
        </p:nvGrpSpPr>
        <p:grpSpPr>
          <a:xfrm>
            <a:off x="28619443" y="1242379"/>
            <a:ext cx="11952930" cy="6712732"/>
            <a:chOff x="28619443" y="1242379"/>
            <a:chExt cx="11952930" cy="6712732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C8A42D9-5A1D-4D95-92CB-9B79563DF8F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619443" y="1242379"/>
              <a:ext cx="11952930" cy="6712732"/>
            </a:xfrm>
            <a:prstGeom prst="rect">
              <a:avLst/>
            </a:prstGeom>
          </p:spPr>
        </p:pic>
        <p:sp>
          <p:nvSpPr>
            <p:cNvPr id="9" name="Star: 5 Points 8">
              <a:extLst>
                <a:ext uri="{FF2B5EF4-FFF2-40B4-BE49-F238E27FC236}">
                  <a16:creationId xmlns:a16="http://schemas.microsoft.com/office/drawing/2014/main" id="{241905E5-EE0C-4D17-A2AA-A56225DB1689}"/>
                </a:ext>
              </a:extLst>
            </p:cNvPr>
            <p:cNvSpPr/>
            <p:nvPr/>
          </p:nvSpPr>
          <p:spPr>
            <a:xfrm>
              <a:off x="32491679" y="3893790"/>
              <a:ext cx="426721" cy="362025"/>
            </a:xfrm>
            <a:prstGeom prst="star5">
              <a:avLst/>
            </a:prstGeom>
            <a:solidFill>
              <a:schemeClr val="accent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Oval 9">
            <a:extLst>
              <a:ext uri="{FF2B5EF4-FFF2-40B4-BE49-F238E27FC236}">
                <a16:creationId xmlns:a16="http://schemas.microsoft.com/office/drawing/2014/main" id="{01DD17C8-1351-4777-B80E-5ED44CAE56AA}"/>
              </a:ext>
            </a:extLst>
          </p:cNvPr>
          <p:cNvSpPr/>
          <p:nvPr/>
        </p:nvSpPr>
        <p:spPr>
          <a:xfrm>
            <a:off x="22745962" y="10892855"/>
            <a:ext cx="213360" cy="18288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83ED227-09E1-4B46-A66B-99F19ECB3867}"/>
              </a:ext>
            </a:extLst>
          </p:cNvPr>
          <p:cNvSpPr/>
          <p:nvPr/>
        </p:nvSpPr>
        <p:spPr>
          <a:xfrm>
            <a:off x="20094202" y="13270295"/>
            <a:ext cx="213360" cy="18288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696AB47-376E-42F6-8458-33A69EEC4E5F}"/>
              </a:ext>
            </a:extLst>
          </p:cNvPr>
          <p:cNvSpPr/>
          <p:nvPr/>
        </p:nvSpPr>
        <p:spPr>
          <a:xfrm>
            <a:off x="13003661" y="13178855"/>
            <a:ext cx="213360" cy="18288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D25227D-91D0-4CBD-A653-1767ACF57370}"/>
              </a:ext>
            </a:extLst>
          </p:cNvPr>
          <p:cNvSpPr/>
          <p:nvPr/>
        </p:nvSpPr>
        <p:spPr>
          <a:xfrm>
            <a:off x="22494764" y="12599735"/>
            <a:ext cx="213360" cy="18288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51060D5-6853-4E08-AF39-58C7EBEE0EF9}"/>
              </a:ext>
            </a:extLst>
          </p:cNvPr>
          <p:cNvSpPr/>
          <p:nvPr/>
        </p:nvSpPr>
        <p:spPr>
          <a:xfrm>
            <a:off x="19812524" y="14916215"/>
            <a:ext cx="213360" cy="18288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497D9F0-C912-446B-B80B-5741378ABA6D}"/>
              </a:ext>
            </a:extLst>
          </p:cNvPr>
          <p:cNvSpPr/>
          <p:nvPr/>
        </p:nvSpPr>
        <p:spPr>
          <a:xfrm>
            <a:off x="12790301" y="12416855"/>
            <a:ext cx="213360" cy="18288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3906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1657</TotalTime>
  <Words>749</Words>
  <Application>Microsoft Office PowerPoint</Application>
  <PresentationFormat>Custom</PresentationFormat>
  <Paragraphs>82</Paragraphs>
  <Slides>10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Courier New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Marine heat waves in the Chile-Peru Eastern Boundary Upwelling System: rates of change in sea-surface temperature anomalies near a major upwelling center</dc:title>
  <dc:creator>Cooley, Kylene</dc:creator>
  <cp:lastModifiedBy>Cooley, Kylene</cp:lastModifiedBy>
  <cp:revision>82</cp:revision>
  <dcterms:created xsi:type="dcterms:W3CDTF">2021-01-22T00:52:02Z</dcterms:created>
  <dcterms:modified xsi:type="dcterms:W3CDTF">2021-02-10T23:25:02Z</dcterms:modified>
</cp:coreProperties>
</file>